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7" r:id="rId3"/>
    <p:sldId id="1022" r:id="rId4"/>
    <p:sldId id="1029" r:id="rId5"/>
    <p:sldId id="1059" r:id="rId6"/>
    <p:sldId id="1033" r:id="rId7"/>
    <p:sldId id="1039" r:id="rId8"/>
    <p:sldId id="1040" r:id="rId9"/>
    <p:sldId id="1041" r:id="rId10"/>
    <p:sldId id="1061" r:id="rId11"/>
    <p:sldId id="106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683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牛顿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运动定律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牛顿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第三运动定律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面对篮球的支持力是由于地面发生形变而产生的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地面对篮球的支持力与篮球对地面的压力是一对相互作用力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两个力等大反向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62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4283"/>
            <a:ext cx="840740" cy="299720"/>
          </a:xfrm>
          <a:prstGeom prst="rect">
            <a:avLst/>
          </a:prstGeom>
        </p:spPr>
      </p:pic>
      <p:pic>
        <p:nvPicPr>
          <p:cNvPr id="4" name="ef594h.jpg" descr="id:21474962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2564904"/>
            <a:ext cx="353098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66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6975"/>
            <a:ext cx="11485848" cy="4454233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0213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作用力和反作用力与一对平衡力的方法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根据受力物体进行判断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如果两个力作用在同一个物体上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一定不是作用力和反作用力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有可能是一对平衡力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根据力的性质进行判断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如果两个力的性质不同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一定不是作用力和反作用力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有可能是平衡力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根据力的特点进行判断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作用力和反作用力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等大、反向、共线、异体、同时、相互、同性质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平衡力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等大、反向、共线、同体、不一定同时、也不一定同性质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62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09575"/>
            <a:ext cx="166751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2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4319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作用力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和反作用力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两个物体之间的作用总是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一个物体对另一个物体施加作用力，这个物体同时也受到另一个物体对它产生的作用力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力的作用是相互的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物理学中，把物体间的这一对相互作用力称为作用力与反作用力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我们可把其中任意一个力称为作用力，另一个力则称为反作用力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点1.eps" descr="id:2147493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255" y="1647095"/>
            <a:ext cx="1236455" cy="341745"/>
          </a:xfrm>
          <a:prstGeom prst="rect">
            <a:avLst/>
          </a:prstGeom>
        </p:spPr>
      </p:pic>
      <p:pic>
        <p:nvPicPr>
          <p:cNvPr id="7" name="24知识过.eps" descr="id:21474938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770554"/>
            <a:ext cx="6966049" cy="60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0825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第三运动定律及其意义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：两个物体之间的作用力与反作用力大小相等，方向相反，作用在同一条直线上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简称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牛顿第三定律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中负号说明作用力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与反作用力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F'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的方向相反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牛顿第三定律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揭示了物体之间相互作用的规律，使人们不仅可研究单个物体的运动，还可把存在相互作用的各个物体的运动联系起来进行研究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86142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牛顿第三定律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作用力和反作用力的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三无关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53382" y="787282"/>
            <a:ext cx="6926200" cy="573654"/>
          </a:xfrm>
          <a:prstGeom prst="rect">
            <a:avLst/>
          </a:prstGeom>
        </p:spPr>
      </p:pic>
      <p:pic>
        <p:nvPicPr>
          <p:cNvPr id="5" name="要点1.eps" descr="id:21474913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619046"/>
            <a:ext cx="1053832" cy="36979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471503"/>
              </p:ext>
            </p:extLst>
          </p:nvPr>
        </p:nvGraphicFramePr>
        <p:xfrm>
          <a:off x="343710" y="2780928"/>
          <a:ext cx="11502993" cy="2249408"/>
        </p:xfrm>
        <a:graphic>
          <a:graphicData uri="http://schemas.openxmlformats.org/drawingml/2006/table">
            <a:tbl>
              <a:tblPr firstRow="1" firstCol="1" bandRow="1"/>
              <a:tblGrid>
                <a:gridCol w="710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9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四同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同大小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在任何情况下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作用力和反作用力必定大小相等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103" marR="141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同直线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作用力和反作用力一定在同一条直线上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103" marR="141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作用力和反作用力一定是同一性质的力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103" marR="141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作用力和反作用力一定是同时产生、同时消失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103" marR="141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774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425977"/>
              </p:ext>
            </p:extLst>
          </p:nvPr>
        </p:nvGraphicFramePr>
        <p:xfrm>
          <a:off x="334566" y="1052736"/>
          <a:ext cx="11521280" cy="3806160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0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8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作用力和反作用力的方向相反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作用力和反作用力作用在两个物体上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力的作用点不同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不同效果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作用力和反作用力在两个物体上的作用效果不同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117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三无关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与物体的种类无关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1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与物体的运动状态无关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31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与物体是否和其他物体存在相互作用无关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7000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浙江杭州萧山区期末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国宝大熊猫的一举一动备受大家的关注，其中北京动物园的萌兰则是以高超的智商和翻墙事迹为人津津乐道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如图所示，萌兰静止在固定不动的树上小憩，下列说法正确的是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萌兰的重力和树对萌兰的弹力是一对相互作用力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萌兰对树的弹力和树对萌兰的支持力是一对平衡力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萌兰和树保持静止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所以没有摩擦力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萌兰对树的作用力竖直向下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1.eps" descr="id:2147491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75610"/>
            <a:ext cx="1203325" cy="387350"/>
          </a:xfrm>
          <a:prstGeom prst="rect">
            <a:avLst/>
          </a:prstGeom>
        </p:spPr>
      </p:pic>
      <p:pic>
        <p:nvPicPr>
          <p:cNvPr id="6" name="as829.jpg" descr="id:21474961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15486" y="2060848"/>
            <a:ext cx="1820756" cy="258358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597103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759704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073150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兰的重力和树对萌兰的弹力的受力物体都是萌兰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不是一对相互作用力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萌兰对树的弹力和树对萌兰的支持力是一对相互作用力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若树干倾斜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则萌兰和树之间存在摩擦力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树对萌兰的作用力与萌兰的重力是一对平衡力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等大反向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则萌兰对树的作用力竖直向下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6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840740" cy="299720"/>
          </a:xfrm>
          <a:prstGeom prst="rect">
            <a:avLst/>
          </a:prstGeom>
        </p:spPr>
      </p:pic>
      <p:pic>
        <p:nvPicPr>
          <p:cNvPr id="6" name="as829.jpg" descr="id:21474961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9048" y="3212976"/>
            <a:ext cx="2029460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8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相互作用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力与平衡力的比较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2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53702"/>
            <a:ext cx="1228725" cy="43116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611539"/>
              </p:ext>
            </p:extLst>
          </p:nvPr>
        </p:nvGraphicFramePr>
        <p:xfrm>
          <a:off x="343710" y="1576670"/>
          <a:ext cx="11502992" cy="4640695"/>
        </p:xfrm>
        <a:graphic>
          <a:graphicData uri="http://schemas.openxmlformats.org/drawingml/2006/table">
            <a:tbl>
              <a:tblPr firstRow="1" firstCol="1" bandRow="1"/>
              <a:tblGrid>
                <a:gridCol w="1070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94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572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相互作用力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平衡力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177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受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力物体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作用在两个相互作用的物体上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作用在同一物体上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3141">
                <a:tc vMerge="1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依赖关系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同时产生、同时消失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不一定同时产生、也不一定同时消失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81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叠加性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两力作用效果不可抵消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不可叠加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不可求合力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两力作用效果可相互抵消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可叠加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合力为零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71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力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的性质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一定是同性质的力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性质不一定相同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大小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方向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941060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大小相等、方向相反、作用在同一条直线上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85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252538" algn="l"/>
                <a:tab pos="594042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福建厦门质量检测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国际篮联三人篮球挑战赛雄安站比赛中，中国球队夺得冠军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如图所示为篮球比赛中击地传球的示意图，在篮球与地面接触的过程中，以下说法正确的是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地面对篮球的支持力是由于地面发生形变而产生的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地面对篮球的支持力与篮球的重力是一对相互作用力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地面对篮球的支持力与篮球对地面的压力大小相等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地面对篮球的支持力与篮球对地面的压力是一对平衡力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62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1203325" cy="387350"/>
          </a:xfrm>
          <a:prstGeom prst="rect">
            <a:avLst/>
          </a:prstGeom>
        </p:spPr>
      </p:pic>
      <p:pic>
        <p:nvPicPr>
          <p:cNvPr id="5" name="ef594h.jpg" descr="id:21474962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15722" y="2492896"/>
            <a:ext cx="3530980" cy="187220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77225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/>
              <a:t>A</a:t>
            </a:r>
            <a:r>
              <a:rPr lang="zh-CN" altLang="zh-CN" b="1" smtClean="0"/>
              <a:t>、</a:t>
            </a:r>
            <a:r>
              <a:rPr lang="en-US" altLang="zh-CN" b="1" smtClean="0"/>
              <a:t>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0424" y="4739826"/>
            <a:ext cx="842082" cy="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3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286</Words>
  <Application>Microsoft Office PowerPoint</Application>
  <PresentationFormat>自定义</PresentationFormat>
  <Paragraphs>74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2025-06-20T07:22:54Z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